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364" r:id="rId9"/>
    <p:sldId id="266" r:id="rId10"/>
    <p:sldId id="365" r:id="rId11"/>
    <p:sldId id="265" r:id="rId12"/>
    <p:sldId id="264" r:id="rId13"/>
    <p:sldId id="267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268" r:id="rId22"/>
    <p:sldId id="373" r:id="rId23"/>
    <p:sldId id="375" r:id="rId24"/>
    <p:sldId id="376" r:id="rId25"/>
    <p:sldId id="377" r:id="rId26"/>
    <p:sldId id="378" r:id="rId27"/>
    <p:sldId id="363" r:id="rId28"/>
    <p:sldId id="374" r:id="rId29"/>
    <p:sldId id="442" r:id="rId30"/>
    <p:sldId id="269" r:id="rId31"/>
    <p:sldId id="379" r:id="rId32"/>
    <p:sldId id="380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F6D1-3B0F-15B2-F491-A51A9570D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C2475-E478-A499-6FBB-72D84CFFE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33E0C-8233-CF8D-E7C1-77C3AB1A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A6365-1522-9D9F-F39C-0E9E2DE9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4562C-585F-CD1C-4526-2F74304D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966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1203-663A-31F7-5D6A-7DC256B7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87D4A-738E-8137-43DD-58E5D07F9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31149-38D0-D758-6A60-BBFDE4D80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4A294-5B89-A99C-FB1F-341C8AC9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329F8-783F-C9A5-BFE8-B356DE02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5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ACAD3-1908-6326-E352-322467867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9E445-3174-21FA-2DBF-FE7D01BC3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E7FEC-4DF1-EBC4-15A1-5C68FD09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64B9-404F-9186-3DBA-5EE8BF20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E1DF9-2188-E1B9-2214-CA5E5DA5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54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EE691-B8D4-AD11-03F9-4F829F25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41A7-DDD5-E68E-7A5F-783BB2AD0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F64D6-084C-BD23-CC6E-C090D663B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B2C3F-1704-F352-4840-C9F22110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3A77-B458-C6E6-C66E-88B3A9F0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48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C588-67E8-4AB0-33DA-FE335931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92FA7-3303-AA7D-49F9-6864D04D1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FC62-56D1-B08B-D4D3-BCDA1307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1376A-AD92-31E2-90C0-E731396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E592C-B6C6-7946-6522-6191A7E1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93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0014-CB99-AD26-F3BD-A766F6C8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221AE-5D4B-964E-A387-22FC9DEFF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D1CB7-DE56-4702-DABD-057504F84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04A9C-2452-653C-97A3-BE33106F4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E3E8-B5C4-1FEC-04E8-403EE475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FEFB0-B21F-9579-4CCE-F0CE5E5B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64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3C2F-2CD6-2D4C-6B39-4EE92257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4ECA1-E1D8-BD23-C3D0-7DEC43E58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C059-FEB2-7158-EFFA-BEFC9B956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51F87-0FF8-1D1A-801A-0CC50AB1F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B067A-CBF7-F1BD-FD24-7B97C8C25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4F53BA-55E8-1AD4-30AE-AA3FCDCD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FBB59-D367-114B-5010-6E67DF6A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25AE2-DC22-0401-6CB4-E91BE63E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61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4AEA-C0BB-4520-C38F-D534823B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87845-7472-08E6-F38E-3B9D3626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364A2-EFC9-9845-A3FF-2EF01A2D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8280B-65F0-C841-E356-291C2BC2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9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8B375A-FED1-F91C-D148-E8536CA4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31082-8513-14CC-0A56-A6CF3628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E550A-26D8-ED18-0187-1B81A5A8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02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ADBE-D248-9195-29F0-FDDF5E6B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9958-BBDB-FF4B-70BC-E77A64ABB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1FB7C-F0A3-5813-F990-A48F68B96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2F045-DBD2-6EED-99AA-EB87B6ED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DC951-C0F9-A7F9-5CFE-8191A6FF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CCB3A-C8B4-D58F-1B76-DD28FB86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830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83C1-E4FB-35A3-9F8C-31131A9F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7D4CAA-8C6D-41CF-1C7B-B7AB47F6F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368E1-2454-F600-4750-36E85440A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6F584-AC85-14EE-61DF-CE79F234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165B3-1FCB-D6CC-7857-3FDDA5D8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ED29F-A4BA-0687-54F2-C8341C53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50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ECCAC9-75DC-5972-D1AB-5B2BCF57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EF45F-40B9-2D4C-95D4-DC8B3A3F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04445-4832-2681-E489-696BB9496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F2CE0-A0A6-4EFD-A194-6DF6587C21C3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C033F-6E87-7F3F-DE54-0A8F13A96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9360A-F187-A24D-6B0B-BCC462BD9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5DA21-65B4-499D-B979-941AFF6512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0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nowflakemasters.in/data-sharing-in-snowflake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2421-C6F3-A307-B77C-637979282A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Snowflake</a:t>
            </a:r>
          </a:p>
        </p:txBody>
      </p:sp>
    </p:spTree>
    <p:extLst>
      <p:ext uri="{BB962C8B-B14F-4D97-AF65-F5344CB8AC3E}">
        <p14:creationId xmlns:p14="http://schemas.microsoft.com/office/powerpoint/2010/main" val="4244412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D4646F-B870-4AAA-A806-A225EABD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33"/>
            <a:ext cx="12192000" cy="65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3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F3C1D9D4-C4FC-8C80-D334-00D2FD36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36" y="0"/>
            <a:ext cx="86660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29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A238A-6323-D4C9-33DA-210EDBC9F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Snowflake has a </a:t>
            </a:r>
            <a:r>
              <a:rPr lang="en-US" b="1" dirty="0"/>
              <a:t>3-layer architecture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/>
              <a:t>1. </a:t>
            </a:r>
            <a:r>
              <a:rPr lang="en-IN" b="1" dirty="0"/>
              <a:t>Storage Layer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dirty="0"/>
              <a:t>Compute Layer (Virtual Warehouses)</a:t>
            </a:r>
          </a:p>
          <a:p>
            <a:pPr marL="0" indent="0">
              <a:buNone/>
            </a:pPr>
            <a:r>
              <a:rPr lang="en-IN" dirty="0"/>
              <a:t>3. </a:t>
            </a:r>
            <a:r>
              <a:rPr lang="en-IN" b="1" dirty="0"/>
              <a:t>Cloud Services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0467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3FD-EC06-7EF0-4723-A50F2ABB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18255"/>
            <a:ext cx="10515600" cy="1325563"/>
          </a:xfrm>
        </p:spPr>
        <p:txBody>
          <a:bodyPr/>
          <a:lstStyle/>
          <a:p>
            <a:r>
              <a:rPr lang="en-IN" dirty="0"/>
              <a:t>1. Storage Layer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E49C4-E1EF-F84D-58A4-32FBD6539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09" y="1343817"/>
            <a:ext cx="11776363" cy="5495927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  <a:p>
            <a:r>
              <a:rPr lang="en-IN" dirty="0"/>
              <a:t>Data is stored in compressed, encrypted micro-partitions (immutable files).</a:t>
            </a:r>
          </a:p>
          <a:p>
            <a:endParaRPr lang="en-IN" dirty="0"/>
          </a:p>
          <a:p>
            <a:r>
              <a:rPr lang="en-IN" dirty="0"/>
              <a:t>Centralized storage, completely separated from compute.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Can store both:</a:t>
            </a:r>
          </a:p>
          <a:p>
            <a:endParaRPr lang="en-IN" dirty="0"/>
          </a:p>
          <a:p>
            <a:r>
              <a:rPr lang="en-IN" dirty="0"/>
              <a:t>Structured data (tables, rows, columns).</a:t>
            </a:r>
          </a:p>
          <a:p>
            <a:endParaRPr lang="en-IN" dirty="0"/>
          </a:p>
          <a:p>
            <a:r>
              <a:rPr lang="en-IN" dirty="0"/>
              <a:t>Semi-structured data (JSON, Avro, Parquet, ORC, XML) inside a VARIANT type.</a:t>
            </a:r>
          </a:p>
          <a:p>
            <a:endParaRPr lang="en-IN" dirty="0"/>
          </a:p>
          <a:p>
            <a:r>
              <a:rPr lang="en-IN" dirty="0"/>
              <a:t>Managed automatically → no manual	 indexing, vacuuming, or distribution keys.</a:t>
            </a:r>
          </a:p>
        </p:txBody>
      </p:sp>
    </p:spTree>
    <p:extLst>
      <p:ext uri="{BB962C8B-B14F-4D97-AF65-F5344CB8AC3E}">
        <p14:creationId xmlns:p14="http://schemas.microsoft.com/office/powerpoint/2010/main" val="253820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A645A-E389-3BEF-2A16-E0B4E98F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240"/>
            <a:ext cx="12192000" cy="57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04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463FC-349E-20EA-BE97-96624A1A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" y="0"/>
            <a:ext cx="532014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46B10-A73B-99D8-A8B3-687EAE79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4" y="0"/>
            <a:ext cx="6871855" cy="65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50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75F8E-F0D6-93C0-BE44-F06B709C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24690"/>
            <a:ext cx="12192000" cy="256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36C7E-96D8-B97D-318E-8D2B9D2BE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7784"/>
            <a:ext cx="12192000" cy="454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8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F235C3-162F-0F5E-7CAE-515D260B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613969"/>
            <a:ext cx="10097909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6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3A99C-7081-389F-D232-4FB70314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618733"/>
            <a:ext cx="10078857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69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C18C2F-5C60-1F18-0D3A-173BE07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80627"/>
            <a:ext cx="1013601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6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0356-C4CB-A7DF-F7F1-FF44F60F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727" y="1872600"/>
            <a:ext cx="10515600" cy="1325563"/>
          </a:xfrm>
        </p:spPr>
        <p:txBody>
          <a:bodyPr/>
          <a:lstStyle/>
          <a:p>
            <a:r>
              <a:rPr lang="en-US" dirty="0"/>
              <a:t>Snowflake: What, Why, and How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14169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6D8FC-335C-4A55-479B-07EF7CA3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618733"/>
            <a:ext cx="1024080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11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140F-8CAC-079C-C779-E6E591D7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009" y="0"/>
            <a:ext cx="10515600" cy="602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Compute Layer (Virtual Warehouses)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E84F7-AB6A-2D9A-8070-4A65DE474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8145"/>
            <a:ext cx="12192000" cy="585008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Independent compute clusters that process queries.</a:t>
            </a:r>
          </a:p>
          <a:p>
            <a:endParaRPr lang="en-US" dirty="0"/>
          </a:p>
          <a:p>
            <a:r>
              <a:rPr lang="en-US" dirty="0"/>
              <a:t>​In Snowflake, a Virtual Warehouse is an independent cluster of compute resources (MPP - Massively Parallel Processing) that performs your queries. It's dedicated hardware on demand, meaning it only runs when you need it and scales effortlessly.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Each warehouse can:</a:t>
            </a:r>
          </a:p>
          <a:p>
            <a:endParaRPr lang="en-US" dirty="0"/>
          </a:p>
          <a:p>
            <a:r>
              <a:rPr lang="en-US" dirty="0"/>
              <a:t>Be resized (scale up for heavy workloads).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run independently without affecting others.</a:t>
            </a:r>
          </a:p>
          <a:p>
            <a:endParaRPr lang="en-US" dirty="0"/>
          </a:p>
          <a:p>
            <a:r>
              <a:rPr lang="en-US" dirty="0"/>
              <a:t>Auto-scale (add clusters during peak usage).</a:t>
            </a:r>
          </a:p>
          <a:p>
            <a:endParaRPr lang="en-US" dirty="0"/>
          </a:p>
          <a:p>
            <a:r>
              <a:rPr lang="en-US" dirty="0"/>
              <a:t>Run in parallel (no resource contention).</a:t>
            </a:r>
          </a:p>
          <a:p>
            <a:endParaRPr lang="en-US" dirty="0"/>
          </a:p>
          <a:p>
            <a:r>
              <a:rPr lang="en-US" dirty="0"/>
              <a:t>Multiple warehouses can query the same storage at the same time:</a:t>
            </a:r>
          </a:p>
          <a:p>
            <a:endParaRPr lang="en-US" dirty="0"/>
          </a:p>
          <a:p>
            <a:r>
              <a:rPr lang="en-US" dirty="0"/>
              <a:t>Example: ETL job, BI dashboards, and Data Science models all run independently.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7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6771A-D420-8712-8C55-AE807E391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0" y="0"/>
            <a:ext cx="12045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8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BB0291-2F19-ACD3-DD40-C3BCF572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599680"/>
            <a:ext cx="10107436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6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298EA-1B3C-42F0-A0AB-517A06F21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613969"/>
            <a:ext cx="10040751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5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D1BDB-B5C1-99B7-2ECC-E77C6EF1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633022"/>
            <a:ext cx="10088383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6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A7AA2-C7DF-9C05-F322-C55057AF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923575"/>
            <a:ext cx="782111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4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">
            <a:extLst>
              <a:ext uri="{FF2B5EF4-FFF2-40B4-BE49-F238E27FC236}">
                <a16:creationId xmlns:a16="http://schemas.microsoft.com/office/drawing/2014/main" id="{4E663392-ACC9-5AED-1B41-AFB1354CF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943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978553-B8D5-4B0F-2656-604BBB0DB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599680"/>
            <a:ext cx="1011696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8972-FCC2-10FC-0D52-775FD99D2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91" y="2401743"/>
            <a:ext cx="10515600" cy="1325563"/>
          </a:xfrm>
        </p:spPr>
        <p:txBody>
          <a:bodyPr/>
          <a:lstStyle/>
          <a:p>
            <a:r>
              <a:rPr lang="en-IN" b="1" dirty="0"/>
              <a:t>Cloud Services Layer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72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62859-5492-4AA7-4F96-D999DC40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2" y="620280"/>
            <a:ext cx="11599718" cy="5738956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Snowflake</a:t>
            </a:r>
            <a:r>
              <a:rPr lang="en-IN" dirty="0"/>
              <a:t> is a </a:t>
            </a:r>
            <a:r>
              <a:rPr lang="en-IN" b="1" dirty="0"/>
              <a:t>cloud-native data platform </a:t>
            </a:r>
            <a:r>
              <a:rPr lang="en-IN" dirty="0"/>
              <a:t>(Data Warehouse + Data Lake + Data Sharing)</a:t>
            </a:r>
          </a:p>
          <a:p>
            <a:endParaRPr lang="en-IN" dirty="0"/>
          </a:p>
          <a:p>
            <a:r>
              <a:rPr lang="en-IN" dirty="0"/>
              <a:t>It runs on AWS, Azure, and GCP → fully managed SaaS.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i="1" dirty="0"/>
              <a:t>Key features:</a:t>
            </a:r>
          </a:p>
          <a:p>
            <a:endParaRPr lang="en-IN" dirty="0"/>
          </a:p>
          <a:p>
            <a:r>
              <a:rPr lang="en-IN" dirty="0"/>
              <a:t>Separation of storage &amp; compute (elastic scaling).</a:t>
            </a:r>
          </a:p>
          <a:p>
            <a:endParaRPr lang="en-IN" dirty="0"/>
          </a:p>
          <a:p>
            <a:r>
              <a:rPr lang="en-IN" dirty="0"/>
              <a:t>Supports structured &amp; semi-structured data (JSON, Avro, Parquet, XML).</a:t>
            </a:r>
          </a:p>
          <a:p>
            <a:endParaRPr lang="en-IN" dirty="0"/>
          </a:p>
          <a:p>
            <a:r>
              <a:rPr lang="en-IN" dirty="0"/>
              <a:t>Built-in data sharing &amp; collaboration.</a:t>
            </a:r>
          </a:p>
          <a:p>
            <a:endParaRPr lang="en-IN" dirty="0"/>
          </a:p>
          <a:p>
            <a:r>
              <a:rPr lang="en-IN" dirty="0"/>
              <a:t>Pay-as-you-go model.</a:t>
            </a:r>
          </a:p>
        </p:txBody>
      </p:sp>
    </p:spTree>
    <p:extLst>
      <p:ext uri="{BB962C8B-B14F-4D97-AF65-F5344CB8AC3E}">
        <p14:creationId xmlns:p14="http://schemas.microsoft.com/office/powerpoint/2010/main" val="267740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FBB16-C072-ABDD-B1B9-22349800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09" y="1378815"/>
            <a:ext cx="11921836" cy="5479183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Coordinates everything &amp; </a:t>
            </a:r>
            <a:r>
              <a:rPr lang="en-US" dirty="0"/>
              <a:t>The brain of Snowflake architecture.</a:t>
            </a:r>
          </a:p>
          <a:p>
            <a:endParaRPr lang="en-IN" dirty="0"/>
          </a:p>
          <a:p>
            <a:pPr fontAlgn="base"/>
            <a:r>
              <a:rPr lang="en-US" dirty="0"/>
              <a:t>Manages query optimization, metadata</a:t>
            </a:r>
            <a:r>
              <a:rPr lang="en-IN" dirty="0"/>
              <a:t>(schemas, tables, partitions)</a:t>
            </a:r>
            <a:r>
              <a:rPr lang="en-US" dirty="0"/>
              <a:t>, security, and authentication.</a:t>
            </a:r>
          </a:p>
          <a:p>
            <a:pPr fontAlgn="base"/>
            <a:r>
              <a:rPr lang="en-US" dirty="0"/>
              <a:t>Ensures automatic scaling, concurrency handling, and </a:t>
            </a:r>
            <a:r>
              <a:rPr lang="en-US" b="1" dirty="0">
                <a:hlinkClick r:id="rId2"/>
              </a:rPr>
              <a:t>data sharing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Features like </a:t>
            </a:r>
            <a:r>
              <a:rPr lang="en-US" b="1" dirty="0"/>
              <a:t>automatic query optimization</a:t>
            </a:r>
            <a:r>
              <a:rPr lang="en-US" dirty="0"/>
              <a:t> and </a:t>
            </a:r>
            <a:r>
              <a:rPr lang="en-US" b="1" dirty="0"/>
              <a:t>time travel</a:t>
            </a:r>
            <a:r>
              <a:rPr lang="en-US" dirty="0"/>
              <a:t> come from this layer.</a:t>
            </a:r>
          </a:p>
          <a:p>
            <a:pPr fontAlgn="base"/>
            <a:r>
              <a:rPr lang="en-IN" dirty="0"/>
              <a:t>Security &amp; access control.</a:t>
            </a:r>
          </a:p>
          <a:p>
            <a:pPr fontAlgn="base"/>
            <a:r>
              <a:rPr lang="en-IN" dirty="0"/>
              <a:t>Transactions (ACID compliance).</a:t>
            </a:r>
          </a:p>
          <a:p>
            <a:pPr fontAlgn="base"/>
            <a:endParaRPr lang="en-US" dirty="0"/>
          </a:p>
          <a:p>
            <a:pPr lvl="1"/>
            <a:endParaRPr lang="en-IN" dirty="0"/>
          </a:p>
          <a:p>
            <a:r>
              <a:rPr lang="en-IN" dirty="0"/>
              <a:t>This is what makes Snowflake </a:t>
            </a:r>
            <a:r>
              <a:rPr lang="en-IN" b="1" dirty="0"/>
              <a:t>serverless-like</a:t>
            </a:r>
            <a:r>
              <a:rPr lang="en-IN" dirty="0"/>
              <a:t> (you don’t manage infra).</a:t>
            </a:r>
          </a:p>
          <a:p>
            <a:endParaRPr lang="en-IN" dirty="0"/>
          </a:p>
          <a:p>
            <a:endParaRPr lang="en-IN" dirty="0"/>
          </a:p>
          <a:p>
            <a:r>
              <a:rPr lang="en-US" dirty="0"/>
              <a:t>Snowflake’s architecture = </a:t>
            </a:r>
            <a:r>
              <a:rPr lang="en-US" b="1" dirty="0"/>
              <a:t>Centralized Storage + Independent Compute Warehouses + Intelligent Cloud Services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3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CE61F-B24F-9391-2C11-B2A05339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" y="0"/>
            <a:ext cx="1219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10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F7D7D-D63E-CD8F-0766-C6508452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599680"/>
            <a:ext cx="10126488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19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8313-FAEF-FEFE-8350-33F88D91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845" y="18255"/>
            <a:ext cx="10515600" cy="1325563"/>
          </a:xfrm>
        </p:spPr>
        <p:txBody>
          <a:bodyPr/>
          <a:lstStyle/>
          <a:p>
            <a:r>
              <a:rPr lang="en-US" dirty="0"/>
              <a:t>Key Benefits of This Architecture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67EF-5210-4262-9D05-3DE562EF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36" y="1461943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Separation of compute &amp; storage → elastic scaling.</a:t>
            </a:r>
          </a:p>
          <a:p>
            <a:endParaRPr lang="en-US" dirty="0"/>
          </a:p>
          <a:p>
            <a:r>
              <a:rPr lang="en-US" dirty="0"/>
              <a:t>Unlimited concurrency → multiple teams work simultaneously.</a:t>
            </a:r>
          </a:p>
          <a:p>
            <a:endParaRPr lang="en-US" dirty="0"/>
          </a:p>
          <a:p>
            <a:r>
              <a:rPr lang="en-US" dirty="0"/>
              <a:t>Multi-cloud deployment → AWS, Azure, GCP.</a:t>
            </a:r>
          </a:p>
          <a:p>
            <a:endParaRPr lang="en-US" dirty="0"/>
          </a:p>
          <a:p>
            <a:r>
              <a:rPr lang="en-US" dirty="0"/>
              <a:t>Automatic optimization → no DBA overhead.</a:t>
            </a:r>
          </a:p>
          <a:p>
            <a:endParaRPr lang="en-US" dirty="0"/>
          </a:p>
          <a:p>
            <a:r>
              <a:rPr lang="en-US" dirty="0"/>
              <a:t>Built-in security &amp; governance → role-based access, encryption, auditing.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583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13DE-BCC4-30D5-8720-F53D8568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436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IN" dirty="0"/>
              <a:t>Why Snowflake?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EA3CC-32FD-81C6-A5A1-B3B410B5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1046307"/>
            <a:ext cx="10515600" cy="5614266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/>
              <a:t>Scalability</a:t>
            </a:r>
            <a:r>
              <a:rPr lang="en-IN" dirty="0"/>
              <a:t>: Instantly scale up/down compute without affecting storage.</a:t>
            </a:r>
          </a:p>
          <a:p>
            <a:endParaRPr lang="en-IN" dirty="0"/>
          </a:p>
          <a:p>
            <a:r>
              <a:rPr lang="en-IN" b="1" dirty="0"/>
              <a:t>Performance</a:t>
            </a:r>
            <a:r>
              <a:rPr lang="en-IN" dirty="0"/>
              <a:t>: Automatic optimization with micro-partitions &amp; caching.</a:t>
            </a:r>
          </a:p>
          <a:p>
            <a:endParaRPr lang="en-IN" dirty="0"/>
          </a:p>
          <a:p>
            <a:r>
              <a:rPr lang="en-IN" b="1" dirty="0"/>
              <a:t>Concurrency</a:t>
            </a:r>
            <a:r>
              <a:rPr lang="en-IN" dirty="0"/>
              <a:t>: Multiple teams (ETL, BI, ML) can query the same data simultaneously without bottlenecks.</a:t>
            </a:r>
          </a:p>
          <a:p>
            <a:endParaRPr lang="en-IN" dirty="0"/>
          </a:p>
          <a:p>
            <a:r>
              <a:rPr lang="en-IN" b="1" dirty="0"/>
              <a:t>Multi-cloud</a:t>
            </a:r>
            <a:r>
              <a:rPr lang="en-IN" dirty="0"/>
              <a:t>: Runs on AWS, Azure, and GCP → avoids vendor lock-in.</a:t>
            </a:r>
          </a:p>
          <a:p>
            <a:endParaRPr lang="en-IN" dirty="0"/>
          </a:p>
          <a:p>
            <a:r>
              <a:rPr lang="en-IN" b="1" dirty="0"/>
              <a:t>Semi-structured</a:t>
            </a:r>
            <a:r>
              <a:rPr lang="en-IN" dirty="0"/>
              <a:t> data: Handles JSON/Parquet like SQL tables.</a:t>
            </a:r>
          </a:p>
          <a:p>
            <a:endParaRPr lang="en-IN" dirty="0"/>
          </a:p>
          <a:p>
            <a:r>
              <a:rPr lang="en-IN" b="1" dirty="0"/>
              <a:t>Cost efficiency</a:t>
            </a:r>
            <a:r>
              <a:rPr lang="en-IN" dirty="0"/>
              <a:t>: Pay separately for compute (per-second) &amp; storage.</a:t>
            </a:r>
          </a:p>
          <a:p>
            <a:endParaRPr lang="en-IN" dirty="0"/>
          </a:p>
          <a:p>
            <a:r>
              <a:rPr lang="en-IN" b="1" dirty="0"/>
              <a:t>Zero management</a:t>
            </a:r>
            <a:r>
              <a:rPr lang="en-IN" dirty="0"/>
              <a:t>: No DBA tasks like indexing, tuning, patching.</a:t>
            </a:r>
          </a:p>
          <a:p>
            <a:endParaRPr lang="en-IN" dirty="0"/>
          </a:p>
          <a:p>
            <a:r>
              <a:rPr lang="en-IN" b="1" dirty="0"/>
              <a:t>Secure data sharing</a:t>
            </a:r>
            <a:r>
              <a:rPr lang="en-IN" dirty="0"/>
              <a:t>: Share live data with partners/customers across regions/clouds without copying.</a:t>
            </a:r>
          </a:p>
        </p:txBody>
      </p:sp>
    </p:spTree>
    <p:extLst>
      <p:ext uri="{BB962C8B-B14F-4D97-AF65-F5344CB8AC3E}">
        <p14:creationId xmlns:p14="http://schemas.microsoft.com/office/powerpoint/2010/main" val="721918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F3CDF-51FE-8539-B24E-74C1A3E5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355" y="18255"/>
            <a:ext cx="10515600" cy="532463"/>
          </a:xfrm>
        </p:spPr>
        <p:txBody>
          <a:bodyPr>
            <a:normAutofit fontScale="90000"/>
          </a:bodyPr>
          <a:lstStyle/>
          <a:p>
            <a:r>
              <a:rPr lang="en-IN" dirty="0"/>
              <a:t>How Snowflake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91D0B-05A2-8EEC-3E64-8FFBC853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3570"/>
            <a:ext cx="10515600" cy="588442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Storage Layer</a:t>
            </a:r>
            <a:endParaRPr lang="en-US" dirty="0"/>
          </a:p>
          <a:p>
            <a:r>
              <a:rPr lang="en-US" dirty="0"/>
              <a:t>Data stored in compressed, encrypted micro-partitions.</a:t>
            </a:r>
          </a:p>
          <a:p>
            <a:endParaRPr lang="en-US" dirty="0"/>
          </a:p>
          <a:p>
            <a:r>
              <a:rPr lang="en-US" dirty="0"/>
              <a:t>Centralized storage (independent of compute).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Compute Layer (Virtual Warehouses):</a:t>
            </a:r>
            <a:endParaRPr lang="en-US" dirty="0"/>
          </a:p>
          <a:p>
            <a:r>
              <a:rPr lang="en-US" dirty="0"/>
              <a:t>Independent compute clusters that access the same storage.</a:t>
            </a:r>
          </a:p>
          <a:p>
            <a:endParaRPr lang="en-US" dirty="0"/>
          </a:p>
          <a:p>
            <a:r>
              <a:rPr lang="en-US" dirty="0"/>
              <a:t>You can spin up multiple warehouses for different workloads (ETL, BI, ML).</a:t>
            </a:r>
          </a:p>
          <a:p>
            <a:endParaRPr lang="en-US" dirty="0"/>
          </a:p>
          <a:p>
            <a:r>
              <a:rPr lang="en-US" dirty="0"/>
              <a:t>Scale up (bigger compute) or scale out (more clusters).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Cloud Services Layer:</a:t>
            </a:r>
            <a:endParaRPr lang="en-US" dirty="0"/>
          </a:p>
          <a:p>
            <a:r>
              <a:rPr lang="en-US" dirty="0"/>
              <a:t>Manages metadata, security, query optimization, and transactions.</a:t>
            </a:r>
          </a:p>
          <a:p>
            <a:endParaRPr lang="en-US" dirty="0"/>
          </a:p>
          <a:p>
            <a:r>
              <a:rPr lang="en-US" dirty="0"/>
              <a:t>Handles authentication, monitoring, access control.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91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50E5-7CE4-E6A5-E239-A5026B24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128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N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EF27-A55A-64F2-028D-3D64660D9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91" y="1253330"/>
            <a:ext cx="10515600" cy="54488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Load Data</a:t>
            </a:r>
          </a:p>
          <a:p>
            <a:endParaRPr lang="en-IN" dirty="0"/>
          </a:p>
          <a:p>
            <a:r>
              <a:rPr lang="en-IN" dirty="0"/>
              <a:t>Ingest raw data from S3, Azure Blob, GCP Storage, Kafka, or APIs.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Transform Data</a:t>
            </a:r>
          </a:p>
          <a:p>
            <a:endParaRPr lang="en-IN" dirty="0"/>
          </a:p>
          <a:p>
            <a:r>
              <a:rPr lang="en-IN" dirty="0"/>
              <a:t>Use SQL (or </a:t>
            </a:r>
            <a:r>
              <a:rPr lang="en-IN" dirty="0" err="1"/>
              <a:t>dbt</a:t>
            </a:r>
            <a:r>
              <a:rPr lang="en-IN" dirty="0"/>
              <a:t>, Spark, Airflow) to clean, join, and process data.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Query &amp; </a:t>
            </a:r>
            <a:r>
              <a:rPr lang="en-IN" b="1" dirty="0" err="1"/>
              <a:t>Analyze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BI tools (Tableau, Power BI, Looker) or ML frameworks connect directly.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b="1" dirty="0"/>
              <a:t>Share &amp; Collaborate</a:t>
            </a:r>
          </a:p>
          <a:p>
            <a:endParaRPr lang="en-IN" dirty="0"/>
          </a:p>
          <a:p>
            <a:r>
              <a:rPr lang="en-IN" dirty="0"/>
              <a:t>Share real-time data securely across regions/clouds.</a:t>
            </a:r>
          </a:p>
        </p:txBody>
      </p:sp>
    </p:spTree>
    <p:extLst>
      <p:ext uri="{BB962C8B-B14F-4D97-AF65-F5344CB8AC3E}">
        <p14:creationId xmlns:p14="http://schemas.microsoft.com/office/powerpoint/2010/main" val="183289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B177-5F6D-C247-2C51-C8C27064A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What: Cloud-native data warehouse platform.</a:t>
            </a:r>
          </a:p>
          <a:p>
            <a:endParaRPr lang="en-US" dirty="0"/>
          </a:p>
          <a:p>
            <a:r>
              <a:rPr lang="en-US" dirty="0"/>
              <a:t>Why: Scalable, cost-efficient, multi-cloud, minimal management.</a:t>
            </a:r>
          </a:p>
          <a:p>
            <a:endParaRPr lang="en-US" dirty="0"/>
          </a:p>
          <a:p>
            <a:r>
              <a:rPr lang="en-US" dirty="0"/>
              <a:t>How: Separation of compute &amp; storage + multi-cluster architecture.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562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09727F-A88B-3E36-5B7B-1B4E287F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9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D50DC9-61EF-7D54-A36B-77409C9D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354" y="2421083"/>
            <a:ext cx="10515600" cy="841664"/>
          </a:xfrm>
        </p:spPr>
        <p:txBody>
          <a:bodyPr/>
          <a:lstStyle/>
          <a:p>
            <a:r>
              <a:rPr lang="en-IN" b="1" i="1" dirty="0"/>
              <a:t>Snowflake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580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736</Words>
  <Application>Microsoft Office PowerPoint</Application>
  <PresentationFormat>Widescreen</PresentationFormat>
  <Paragraphs>131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Snowflake</vt:lpstr>
      <vt:lpstr>Snowflake: What, Why, and How</vt:lpstr>
      <vt:lpstr>PowerPoint Presentation</vt:lpstr>
      <vt:lpstr>Why Snowflake?</vt:lpstr>
      <vt:lpstr>How Snowflake Works</vt:lpstr>
      <vt:lpstr>Workflow Example</vt:lpstr>
      <vt:lpstr>PowerPoint Presentation</vt:lpstr>
      <vt:lpstr>PowerPoint Presentation</vt:lpstr>
      <vt:lpstr>Snowflake Architecture</vt:lpstr>
      <vt:lpstr>PowerPoint Presentation</vt:lpstr>
      <vt:lpstr>PowerPoint Presentation</vt:lpstr>
      <vt:lpstr>PowerPoint Presentation</vt:lpstr>
      <vt:lpstr>1. Storage Layer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 Layer (Virtual Warehouses)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Services Layer</vt:lpstr>
      <vt:lpstr>PowerPoint Presentation</vt:lpstr>
      <vt:lpstr>PowerPoint Presentation</vt:lpstr>
      <vt:lpstr>PowerPoint Presentation</vt:lpstr>
      <vt:lpstr>Key Benefits of This Architecture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Engineering</dc:creator>
  <cp:lastModifiedBy>Data Engineering</cp:lastModifiedBy>
  <cp:revision>60</cp:revision>
  <dcterms:created xsi:type="dcterms:W3CDTF">2025-09-05T01:54:53Z</dcterms:created>
  <dcterms:modified xsi:type="dcterms:W3CDTF">2025-09-18T13:59:21Z</dcterms:modified>
</cp:coreProperties>
</file>